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256" r:id="rId2"/>
    <p:sldId id="360" r:id="rId3"/>
    <p:sldId id="335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2" r:id="rId12"/>
    <p:sldId id="411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28" r:id="rId29"/>
    <p:sldId id="429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71392-0961-4D28-B3EE-5F4DA3BB4CEF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8EC20-C207-4F5D-A945-2D2DF6346C1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23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758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723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228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144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664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11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547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180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820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602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122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120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663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28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314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202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EC20-C207-4F5D-A945-2D2DF6346C1D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063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02.10.2019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ru/imgres?imgurl=https%3A%2F%2Fwww.psychologos.ru%2Fimages%2Fsnimok_ekrana_2014-12-22_v_9.53.04_1419231206.png&amp;imgrefurl=https%3A%2F%2Fwww.psychologos.ru%2Farticles%2Fview%2Flestnica-uspeha&amp;docid=vW5sDCsukrtp9M&amp;tbnid=h9Lt3l2fJssQWM%3A&amp;vet=10ahUKEwiPsNW9mtrkAhWCmIsKHUViDfkQMwiWASg7MDs..i&amp;w=562&amp;h=396&amp;bih=667&amp;biw=1371&amp;q=%D0%BB%D0%B5%D1%81%D1%82%D0%BD%D0%B8%D1%86%D0%B0%20%D0%B8%D0%B7%D0%BE%D0%B1%D1%80%D0%B0%D0%B6%D0%B5%D0%BD%D0%B8%D0%B5%20%D1%80%D0%B8%D1%81%D1%83%D0%BD%D0%BE%D0%BA&amp;ved=0ahUKEwiPsNW9mtrkAhWCmIsKHUViDfkQMwiWASg7MDs&amp;iact=mrc&amp;uact=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1000108"/>
            <a:ext cx="6480048" cy="2301240"/>
          </a:xfrm>
        </p:spPr>
        <p:txBody>
          <a:bodyPr>
            <a:normAutofit/>
          </a:bodyPr>
          <a:lstStyle/>
          <a:p>
            <a:r>
              <a:rPr lang="ru-RU" b="1" dirty="0"/>
              <a:t>ЖИЗНЕННЫЙ ЦИКЛ проекта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57422" y="4143380"/>
            <a:ext cx="6480048" cy="1752600"/>
          </a:xfrm>
        </p:spPr>
        <p:txBody>
          <a:bodyPr>
            <a:normAutofit/>
          </a:bodyPr>
          <a:lstStyle/>
          <a:p>
            <a:pPr algn="r"/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947731" y="261598"/>
            <a:ext cx="50350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жизненного цикла проекта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5" y="1052736"/>
            <a:ext cx="8846010" cy="51860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600" b="1" i="1" dirty="0"/>
              <a:t>Гибкий подход</a:t>
            </a:r>
            <a:r>
              <a:rPr lang="ru-RU" sz="2600" dirty="0"/>
              <a:t>, или </a:t>
            </a:r>
            <a:r>
              <a:rPr lang="en-US" sz="2600" b="1" i="1" dirty="0"/>
              <a:t>Agile</a:t>
            </a:r>
            <a:r>
              <a:rPr lang="ru-RU" sz="2600" b="1" i="1" dirty="0"/>
              <a:t>-подход</a:t>
            </a:r>
            <a:endParaRPr lang="ru-RU" sz="2600" dirty="0"/>
          </a:p>
          <a:p>
            <a:pPr indent="252000" algn="just">
              <a:spcAft>
                <a:spcPts val="600"/>
              </a:spcAft>
            </a:pPr>
            <a:r>
              <a:rPr lang="en-US" sz="2600" b="1" dirty="0"/>
              <a:t>Agile Practice Guide</a:t>
            </a:r>
            <a:r>
              <a:rPr lang="ru-RU" sz="2600" dirty="0"/>
              <a:t> (2017) – практическое руководство по </a:t>
            </a:r>
            <a:r>
              <a:rPr lang="en-US" sz="2600" dirty="0"/>
              <a:t>Agile</a:t>
            </a:r>
            <a:r>
              <a:rPr lang="ru-RU" sz="2600" dirty="0"/>
              <a:t> 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Выпущен совместно институтом PMI и </a:t>
            </a:r>
            <a:r>
              <a:rPr lang="ru-RU" sz="2600" dirty="0" err="1"/>
              <a:t>Agile</a:t>
            </a:r>
            <a:r>
              <a:rPr lang="ru-RU" sz="2600" dirty="0"/>
              <a:t> </a:t>
            </a:r>
            <a:r>
              <a:rPr lang="ru-RU" sz="2600" dirty="0" err="1"/>
              <a:t>Alliance</a:t>
            </a:r>
            <a:endParaRPr lang="ru-RU" sz="2600" dirty="0"/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Документ состоит из следующих разделов: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1. Введение в </a:t>
            </a:r>
            <a:r>
              <a:rPr lang="en-US" sz="2600" dirty="0"/>
              <a:t>Agile</a:t>
            </a:r>
            <a:endParaRPr lang="ru-RU" sz="2600" dirty="0"/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2. Выбор жизненного цикла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3. Реализация </a:t>
            </a:r>
            <a:r>
              <a:rPr lang="ru-RU" sz="2600" dirty="0" err="1"/>
              <a:t>Agile</a:t>
            </a:r>
            <a:r>
              <a:rPr lang="ru-RU" sz="2600" dirty="0"/>
              <a:t>. Создание среды </a:t>
            </a:r>
            <a:r>
              <a:rPr lang="ru-RU" sz="2600" dirty="0" err="1"/>
              <a:t>Agile</a:t>
            </a:r>
            <a:endParaRPr lang="ru-RU" sz="2600" dirty="0"/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4. Реализация </a:t>
            </a:r>
            <a:r>
              <a:rPr lang="ru-RU" sz="2600" dirty="0" err="1"/>
              <a:t>Agile</a:t>
            </a:r>
            <a:r>
              <a:rPr lang="ru-RU" sz="2600" dirty="0"/>
              <a:t>. Поставка в среде </a:t>
            </a:r>
            <a:r>
              <a:rPr lang="ru-RU" sz="2600" dirty="0" err="1"/>
              <a:t>Agile</a:t>
            </a:r>
            <a:endParaRPr lang="ru-RU" sz="2600" dirty="0"/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5. Организационные соображения для гибкости проекта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6. Призыв 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11285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947731" y="261598"/>
            <a:ext cx="50350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жизненного цикла проекта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5" y="844986"/>
            <a:ext cx="8846010" cy="56015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600" dirty="0"/>
              <a:t>PMI, </a:t>
            </a:r>
            <a:r>
              <a:rPr lang="ru-RU" sz="2600" b="1" dirty="0" err="1"/>
              <a:t>Project</a:t>
            </a:r>
            <a:r>
              <a:rPr lang="ru-RU" sz="2600" b="1" dirty="0"/>
              <a:t> </a:t>
            </a:r>
            <a:r>
              <a:rPr lang="ru-RU" sz="2600" b="1" dirty="0" err="1"/>
              <a:t>Management</a:t>
            </a:r>
            <a:r>
              <a:rPr lang="ru-RU" sz="2600" b="1" dirty="0"/>
              <a:t> </a:t>
            </a:r>
            <a:r>
              <a:rPr lang="ru-RU" sz="2600" b="1" dirty="0" err="1"/>
              <a:t>Institute</a:t>
            </a:r>
            <a:r>
              <a:rPr lang="ru-RU" sz="2600" b="1" dirty="0"/>
              <a:t> </a:t>
            </a:r>
            <a:r>
              <a:rPr lang="ru-RU" sz="2600" dirty="0"/>
              <a:t>– Всемирная некоммерческая профессиональная организация по управлению проектами, октябрь 1996 г.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Осуществляет разработку стандартов, проводит исследования в области управления проектами, программами и портфелем проектов, ведет образовательную деятельность, публикует статьи, журналы, книги, проводит конференции, обучающие семинары. 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В РФ есть отделение PMI.</a:t>
            </a:r>
          </a:p>
          <a:p>
            <a:pPr indent="252000" algn="just">
              <a:spcAft>
                <a:spcPts val="600"/>
              </a:spcAft>
            </a:pPr>
            <a:r>
              <a:rPr lang="ru-RU" sz="2600" b="1" dirty="0" err="1"/>
              <a:t>Agile</a:t>
            </a:r>
            <a:r>
              <a:rPr lang="ru-RU" sz="2600" b="1" dirty="0"/>
              <a:t> </a:t>
            </a:r>
            <a:r>
              <a:rPr lang="ru-RU" sz="2600" b="1" dirty="0" err="1"/>
              <a:t>Alliance</a:t>
            </a:r>
            <a:r>
              <a:rPr lang="ru-RU" sz="2600" b="1" dirty="0"/>
              <a:t> – </a:t>
            </a:r>
            <a:r>
              <a:rPr lang="ru-RU" sz="2600" dirty="0"/>
              <a:t>это глобальное </a:t>
            </a:r>
            <a:r>
              <a:rPr lang="ru-RU" sz="2600" dirty="0" err="1"/>
              <a:t>Agile</a:t>
            </a:r>
            <a:r>
              <a:rPr lang="ru-RU" sz="2600" dirty="0"/>
              <a:t> сообщество, с миссией продвигать 12 принципов </a:t>
            </a:r>
            <a:r>
              <a:rPr lang="ru-RU" sz="2600" dirty="0" err="1"/>
              <a:t>Agile</a:t>
            </a:r>
            <a:r>
              <a:rPr lang="ru-RU" sz="2600" dirty="0"/>
              <a:t>, сформулированных в </a:t>
            </a:r>
            <a:r>
              <a:rPr lang="ru-RU" sz="2600" dirty="0" err="1"/>
              <a:t>Agile</a:t>
            </a:r>
            <a:r>
              <a:rPr lang="ru-RU" sz="2600" dirty="0"/>
              <a:t> </a:t>
            </a:r>
            <a:r>
              <a:rPr lang="ru-RU" sz="2600" dirty="0" err="1"/>
              <a:t>Manifesto</a:t>
            </a:r>
            <a:r>
              <a:rPr lang="ru-RU" sz="2600" dirty="0"/>
              <a:t>, и различные гибкие подходы к управлению проектами. </a:t>
            </a:r>
          </a:p>
        </p:txBody>
      </p:sp>
    </p:spTree>
    <p:extLst>
      <p:ext uri="{BB962C8B-B14F-4D97-AF65-F5344CB8AC3E}">
        <p14:creationId xmlns:p14="http://schemas.microsoft.com/office/powerpoint/2010/main" val="236527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51158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5" y="759768"/>
            <a:ext cx="8846010" cy="2400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600" b="1" dirty="0"/>
              <a:t>Виды жизненных циклов проектов</a:t>
            </a:r>
            <a:r>
              <a:rPr lang="ru-RU" sz="2600" dirty="0"/>
              <a:t>: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- предиктивный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- итеративный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- инкрементный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- гибкий (</a:t>
            </a:r>
            <a:r>
              <a:rPr lang="ru-RU" sz="2600" dirty="0" err="1"/>
              <a:t>Agile</a:t>
            </a:r>
            <a:r>
              <a:rPr lang="ru-RU" sz="2600" dirty="0"/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DCBA49-33E6-4C33-B76E-9816A3BE12AD}"/>
              </a:ext>
            </a:extLst>
          </p:cNvPr>
          <p:cNvPicPr/>
          <p:nvPr/>
        </p:nvPicPr>
        <p:blipFill rotWithShape="1">
          <a:blip r:embed="rId3"/>
          <a:srcRect l="48872" t="36487" r="22651" b="18815"/>
          <a:stretch/>
        </p:blipFill>
        <p:spPr bwMode="auto">
          <a:xfrm>
            <a:off x="3779912" y="2204864"/>
            <a:ext cx="5062676" cy="4215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Левая фигурная скобка 2">
            <a:extLst>
              <a:ext uri="{FF2B5EF4-FFF2-40B4-BE49-F238E27FC236}">
                <a16:creationId xmlns:a16="http://schemas.microsoft.com/office/drawing/2014/main" id="{4272F6EC-7D1B-48A9-9F30-7DB081543507}"/>
              </a:ext>
            </a:extLst>
          </p:cNvPr>
          <p:cNvSpPr/>
          <p:nvPr/>
        </p:nvSpPr>
        <p:spPr>
          <a:xfrm>
            <a:off x="3275856" y="3284984"/>
            <a:ext cx="351639" cy="2930624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0BB5781-BE26-43D5-A04C-83F614210CB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5535" y="4226024"/>
            <a:ext cx="2727903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ctr"/>
            <a:r>
              <a:rPr lang="ru-RU" sz="2800" b="1" dirty="0">
                <a:solidFill>
                  <a:srgbClr val="002060"/>
                </a:solidFill>
              </a:rPr>
              <a:t>Адаптивные</a:t>
            </a:r>
            <a:r>
              <a:rPr lang="ru-RU" sz="2800" dirty="0">
                <a:solidFill>
                  <a:srgbClr val="002060"/>
                </a:solidFill>
              </a:rPr>
              <a:t> </a:t>
            </a:r>
          </a:p>
          <a:p>
            <a:pPr indent="252000" algn="ctr"/>
            <a:r>
              <a:rPr lang="ru-RU" sz="2800" b="1" dirty="0">
                <a:solidFill>
                  <a:srgbClr val="002060"/>
                </a:solidFill>
              </a:rPr>
              <a:t>ЖЦ</a:t>
            </a:r>
            <a:endParaRPr lang="ru-R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5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188640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811340"/>
            <a:ext cx="8846010" cy="26468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600" b="1" dirty="0"/>
              <a:t>Предиктивный ЖЦ (каскадный</a:t>
            </a:r>
            <a:r>
              <a:rPr lang="ru-RU" sz="2600" dirty="0"/>
              <a:t>, </a:t>
            </a:r>
            <a:r>
              <a:rPr lang="ru-RU" sz="2600" b="1" dirty="0"/>
              <a:t>водопадный)</a:t>
            </a:r>
            <a:endParaRPr lang="ru-RU" sz="2600" dirty="0"/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Это традиционный подход к управлению проектами, возник самым первым. 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Предполагает выполнение фаз последовательно друг за другом с поставкой результата по завершению проекта (один раз в конце проекта).</a:t>
            </a:r>
          </a:p>
        </p:txBody>
      </p:sp>
      <p:pic>
        <p:nvPicPr>
          <p:cNvPr id="8" name="Рисунок 7" descr="Картинки по запросу лестница изображение рисунок">
            <a:hlinkClick r:id="rId3" tgtFrame="&quot;_blank&quot;"/>
            <a:extLst>
              <a:ext uri="{FF2B5EF4-FFF2-40B4-BE49-F238E27FC236}">
                <a16:creationId xmlns:a16="http://schemas.microsoft.com/office/drawing/2014/main" id="{F4DADBDC-5274-4FBE-A4E9-2B64760956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0968"/>
            <a:ext cx="3992860" cy="3168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251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188640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1079158"/>
            <a:ext cx="8846010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800" b="1" dirty="0"/>
              <a:t>Фазы предиктивного ЖЦ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AF2836-15D2-42B7-9353-67E5C96DE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3" t="34600" r="52363" b="34600"/>
          <a:stretch/>
        </p:blipFill>
        <p:spPr>
          <a:xfrm>
            <a:off x="323528" y="2204864"/>
            <a:ext cx="777686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45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188640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1079158"/>
            <a:ext cx="8846010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/>
            <a:r>
              <a:rPr lang="ru-RU" sz="2800" b="1" dirty="0"/>
              <a:t>Характеристики предиктивного ЖЦ</a:t>
            </a:r>
            <a:endParaRPr lang="ru-RU" sz="28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6F12338-C105-49FC-B9A3-5426AE373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358490"/>
              </p:ext>
            </p:extLst>
          </p:nvPr>
        </p:nvGraphicFramePr>
        <p:xfrm>
          <a:off x="251520" y="2204864"/>
          <a:ext cx="8568953" cy="19220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871459197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319831944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3558362450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711342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Требования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Операции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Поставка результата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Цель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398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Фиксированные</a:t>
                      </a:r>
                    </a:p>
                    <a:p>
                      <a:pPr marL="0" algn="ctr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Один раз за время проекта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Разовая поставка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Управление стоимостью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020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358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188640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62455" y="804970"/>
            <a:ext cx="8846010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/>
            <a:r>
              <a:rPr lang="ru-RU" sz="2800" b="1" dirty="0">
                <a:solidFill>
                  <a:srgbClr val="002060"/>
                </a:solidFill>
              </a:rPr>
              <a:t>Адаптивные</a:t>
            </a:r>
            <a:r>
              <a:rPr lang="ru-RU" b="1" dirty="0">
                <a:solidFill>
                  <a:srgbClr val="002060"/>
                </a:solidFill>
              </a:rPr>
              <a:t> </a:t>
            </a:r>
            <a:r>
              <a:rPr lang="ru-RU" sz="2800" b="1" dirty="0">
                <a:solidFill>
                  <a:srgbClr val="002060"/>
                </a:solidFill>
              </a:rPr>
              <a:t>ЖЦ</a:t>
            </a:r>
            <a:endParaRPr lang="ru-RU" sz="2800" dirty="0">
              <a:solidFill>
                <a:srgbClr val="002060"/>
              </a:solidFill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F784E09-B334-4DBE-9BD4-FCE77D1B5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5434"/>
              </p:ext>
            </p:extLst>
          </p:nvPr>
        </p:nvGraphicFramePr>
        <p:xfrm>
          <a:off x="162455" y="1700808"/>
          <a:ext cx="8846010" cy="464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85409">
                  <a:extLst>
                    <a:ext uri="{9D8B030D-6E8A-4147-A177-3AD203B41FA5}">
                      <a16:colId xmlns:a16="http://schemas.microsoft.com/office/drawing/2014/main" val="4175170018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3718482106"/>
                    </a:ext>
                  </a:extLst>
                </a:gridCol>
                <a:gridCol w="3284337">
                  <a:extLst>
                    <a:ext uri="{9D8B030D-6E8A-4147-A177-3AD203B41FA5}">
                      <a16:colId xmlns:a16="http://schemas.microsoft.com/office/drawing/2014/main" val="35502724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24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Очень короткие циклы 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обратной связи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24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Регулярное обновление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планов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070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rgbClr val="FF0000"/>
                          </a:solidFill>
                          <a:effectLst/>
                        </a:rPr>
                        <a:t>В адаптивных подходах используются</a:t>
                      </a:r>
                      <a:endParaRPr lang="ru-RU" sz="2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546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Пересмотр приоритетов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</a:rPr>
                        <a:t>Частая адаптация процесса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Частые поставки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332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218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188640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820712"/>
            <a:ext cx="884601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1200"/>
              </a:spcAft>
            </a:pPr>
            <a:r>
              <a:rPr lang="ru-RU" sz="2400" b="1" dirty="0"/>
              <a:t>Итеративный ЖЦ</a:t>
            </a:r>
          </a:p>
          <a:p>
            <a:pPr indent="252000" algn="just">
              <a:spcAft>
                <a:spcPts val="1200"/>
              </a:spcAft>
            </a:pPr>
            <a:r>
              <a:rPr lang="ru-RU" sz="2400" b="1" dirty="0"/>
              <a:t>Итерация </a:t>
            </a:r>
            <a:r>
              <a:rPr lang="ru-RU" sz="2400" dirty="0"/>
              <a:t>(лат. </a:t>
            </a:r>
            <a:r>
              <a:rPr lang="ru-RU" sz="2400" dirty="0" err="1"/>
              <a:t>iteratio</a:t>
            </a:r>
            <a:r>
              <a:rPr lang="ru-RU" sz="2400" dirty="0"/>
              <a:t> – повторяю) – повторение какого-либо действия</a:t>
            </a:r>
          </a:p>
          <a:p>
            <a:pPr indent="252000" algn="just">
              <a:spcAft>
                <a:spcPts val="1200"/>
              </a:spcAft>
            </a:pPr>
            <a:r>
              <a:rPr lang="ru-RU" sz="2400" dirty="0"/>
              <a:t>Позволяет использовать обратную связь с целью уточнения и доработки незаконченной работы. </a:t>
            </a:r>
          </a:p>
        </p:txBody>
      </p:sp>
      <p:pic>
        <p:nvPicPr>
          <p:cNvPr id="5" name="Рисунок 4" descr="Картинки по запросу спираль развития рисунок">
            <a:extLst>
              <a:ext uri="{FF2B5EF4-FFF2-40B4-BE49-F238E27FC236}">
                <a16:creationId xmlns:a16="http://schemas.microsoft.com/office/drawing/2014/main" id="{98AEAD84-D162-48D1-92D3-2E5482D73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595" y="2798839"/>
            <a:ext cx="3696072" cy="32124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73A1D9-BBB1-4D18-B51D-51A68893C105}"/>
              </a:ext>
            </a:extLst>
          </p:cNvPr>
          <p:cNvSpPr/>
          <p:nvPr/>
        </p:nvSpPr>
        <p:spPr>
          <a:xfrm>
            <a:off x="389295" y="3500081"/>
            <a:ext cx="4572000" cy="26122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2200" dirty="0">
                <a:ea typeface="Calibri" panose="020F0502020204030204" pitchFamily="34" charset="0"/>
                <a:cs typeface="Times New Roman" panose="02020603050405020304" pitchFamily="18" charset="0"/>
              </a:rPr>
              <a:t>Каждая работа в проекте может повторяться и выполняться за </a:t>
            </a:r>
            <a:r>
              <a:rPr lang="ru-RU" sz="2200" b="1" dirty="0">
                <a:ea typeface="Calibri" panose="020F0502020204030204" pitchFamily="34" charset="0"/>
                <a:cs typeface="Times New Roman" panose="02020603050405020304" pitchFamily="18" charset="0"/>
              </a:rPr>
              <a:t>несколько итераций</a:t>
            </a:r>
            <a:r>
              <a:rPr lang="ru-RU" sz="2200" dirty="0">
                <a:ea typeface="Calibri" panose="020F0502020204030204" pitchFamily="34" charset="0"/>
                <a:cs typeface="Times New Roman" panose="02020603050405020304" pitchFamily="18" charset="0"/>
              </a:rPr>
              <a:t>. Но </a:t>
            </a:r>
            <a:r>
              <a:rPr lang="ru-RU" sz="2200" b="1" dirty="0">
                <a:ea typeface="Calibri" panose="020F0502020204030204" pitchFamily="34" charset="0"/>
                <a:cs typeface="Times New Roman" panose="02020603050405020304" pitchFamily="18" charset="0"/>
              </a:rPr>
              <a:t>результат</a:t>
            </a:r>
            <a:r>
              <a:rPr lang="ru-RU" sz="2200" dirty="0">
                <a:ea typeface="Calibri" panose="020F0502020204030204" pitchFamily="34" charset="0"/>
                <a:cs typeface="Times New Roman" panose="02020603050405020304" pitchFamily="18" charset="0"/>
              </a:rPr>
              <a:t> поставляется в конце </a:t>
            </a:r>
            <a:r>
              <a:rPr lang="ru-RU" sz="2200" b="1" dirty="0">
                <a:ea typeface="Calibri" panose="020F0502020204030204" pitchFamily="34" charset="0"/>
                <a:cs typeface="Times New Roman" panose="02020603050405020304" pitchFamily="18" charset="0"/>
              </a:rPr>
              <a:t>один раз</a:t>
            </a:r>
            <a:r>
              <a:rPr lang="ru-RU" sz="2200" dirty="0"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sz="2200" dirty="0">
                <a:ea typeface="Calibri" panose="020F0502020204030204" pitchFamily="34" charset="0"/>
                <a:cs typeface="Times New Roman" panose="02020603050405020304" pitchFamily="18" charset="0"/>
              </a:rPr>
              <a:t>Итерационный ЖЦ характеризуется разовой поставкой в конце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1992650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188640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954327"/>
            <a:ext cx="88460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1200"/>
              </a:spcAft>
            </a:pPr>
            <a:r>
              <a:rPr lang="ru-RU" sz="2400" b="1" dirty="0"/>
              <a:t>Итеративный ЖЦ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73A1D9-BBB1-4D18-B51D-51A68893C105}"/>
              </a:ext>
            </a:extLst>
          </p:cNvPr>
          <p:cNvSpPr/>
          <p:nvPr/>
        </p:nvSpPr>
        <p:spPr>
          <a:xfrm>
            <a:off x="1367644" y="4365104"/>
            <a:ext cx="6120680" cy="47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2400" b="1" dirty="0"/>
              <a:t>Выполнение этапов итеративного ЖЦ</a:t>
            </a:r>
            <a:endParaRPr lang="ru-RU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FD4596-1A99-49C4-8CA1-472DF11D91BA}"/>
              </a:ext>
            </a:extLst>
          </p:cNvPr>
          <p:cNvPicPr/>
          <p:nvPr/>
        </p:nvPicPr>
        <p:blipFill rotWithShape="1">
          <a:blip r:embed="rId3"/>
          <a:srcRect l="47590" t="58153" r="13030" b="23147"/>
          <a:stretch/>
        </p:blipFill>
        <p:spPr bwMode="auto">
          <a:xfrm>
            <a:off x="683568" y="1720179"/>
            <a:ext cx="7488832" cy="22731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887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188640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954328"/>
            <a:ext cx="88460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ctr">
              <a:spcAft>
                <a:spcPts val="1200"/>
              </a:spcAft>
            </a:pPr>
            <a:r>
              <a:rPr lang="ru-RU" sz="2400" b="1" dirty="0"/>
              <a:t>Характеристики итеративного ЖЦ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EBEA3A3-231C-4035-8FCF-FC655FFCB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357739"/>
              </p:ext>
            </p:extLst>
          </p:nvPr>
        </p:nvGraphicFramePr>
        <p:xfrm>
          <a:off x="251520" y="2204864"/>
          <a:ext cx="8496944" cy="19220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166121556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231997883"/>
                    </a:ext>
                  </a:extLst>
                </a:gridCol>
                <a:gridCol w="1964235">
                  <a:extLst>
                    <a:ext uri="{9D8B030D-6E8A-4147-A177-3AD203B41FA5}">
                      <a16:colId xmlns:a16="http://schemas.microsoft.com/office/drawing/2014/main" val="3823818359"/>
                    </a:ext>
                  </a:extLst>
                </a:gridCol>
                <a:gridCol w="2572269">
                  <a:extLst>
                    <a:ext uri="{9D8B030D-6E8A-4147-A177-3AD203B41FA5}">
                      <a16:colId xmlns:a16="http://schemas.microsoft.com/office/drawing/2014/main" val="3431335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Требования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</a:rPr>
                        <a:t>Операции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</a:rPr>
                        <a:t>Поставка результата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</a:rPr>
                        <a:t>Цель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402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Динамичные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Повторяются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Разовая поставка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Правильность решения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1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69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393794" y="1478081"/>
            <a:ext cx="8750206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Понятие жизненного цикла проекта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Жизненные циклы проектов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Гибридный жизненный цикл</a:t>
            </a:r>
          </a:p>
        </p:txBody>
      </p:sp>
    </p:spTree>
    <p:extLst>
      <p:ext uri="{BB962C8B-B14F-4D97-AF65-F5344CB8AC3E}">
        <p14:creationId xmlns:p14="http://schemas.microsoft.com/office/powerpoint/2010/main" val="2074647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188640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620659"/>
            <a:ext cx="8846010" cy="264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600" b="1" dirty="0"/>
              <a:t>Инкрементный ЖЦ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Подход, дающий </a:t>
            </a:r>
            <a:r>
              <a:rPr lang="ru-RU" sz="2600" b="1" dirty="0"/>
              <a:t>конечные часто поставляемые результаты</a:t>
            </a:r>
            <a:r>
              <a:rPr lang="ru-RU" sz="2600" dirty="0"/>
              <a:t>, которые заказчик может </a:t>
            </a:r>
            <a:r>
              <a:rPr lang="ru-RU" sz="2600" b="1" dirty="0"/>
              <a:t>немедленно использовать</a:t>
            </a:r>
            <a:r>
              <a:rPr lang="ru-RU" sz="2600" dirty="0"/>
              <a:t>. 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Каждый </a:t>
            </a:r>
            <a:r>
              <a:rPr lang="ru-RU" sz="2600" b="1" dirty="0"/>
              <a:t>результат (инкремент) </a:t>
            </a:r>
            <a:r>
              <a:rPr lang="ru-RU" sz="2600" dirty="0"/>
              <a:t>обладает собственной бизнес-ценностью. </a:t>
            </a:r>
          </a:p>
        </p:txBody>
      </p:sp>
      <p:pic>
        <p:nvPicPr>
          <p:cNvPr id="6" name="Рисунок 5" descr="Картинки по запросу строение жемчужины рисунок">
            <a:extLst>
              <a:ext uri="{FF2B5EF4-FFF2-40B4-BE49-F238E27FC236}">
                <a16:creationId xmlns:a16="http://schemas.microsoft.com/office/drawing/2014/main" id="{60BBB284-522E-4EAC-91AC-8CA5D72CCDC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00"/>
          <a:stretch/>
        </p:blipFill>
        <p:spPr bwMode="auto">
          <a:xfrm>
            <a:off x="5148064" y="2876165"/>
            <a:ext cx="3744416" cy="31611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2879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188640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954327"/>
            <a:ext cx="88460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1200"/>
              </a:spcAft>
            </a:pPr>
            <a:r>
              <a:rPr lang="ru-RU" sz="2400" b="1" dirty="0"/>
              <a:t>Инкрементный ЖЦ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73A1D9-BBB1-4D18-B51D-51A68893C105}"/>
              </a:ext>
            </a:extLst>
          </p:cNvPr>
          <p:cNvSpPr/>
          <p:nvPr/>
        </p:nvSpPr>
        <p:spPr>
          <a:xfrm>
            <a:off x="1439652" y="4505903"/>
            <a:ext cx="6120680" cy="47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2400" b="1" dirty="0"/>
              <a:t>Выполнение этапов инкрементного ЖЦ</a:t>
            </a:r>
            <a:endParaRPr lang="ru-RU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B3A91F-A036-4821-AA68-11F98ED49558}"/>
              </a:ext>
            </a:extLst>
          </p:cNvPr>
          <p:cNvPicPr/>
          <p:nvPr/>
        </p:nvPicPr>
        <p:blipFill rotWithShape="1">
          <a:blip r:embed="rId3"/>
          <a:srcRect l="47204" t="38768" r="13929" b="35462"/>
          <a:stretch/>
        </p:blipFill>
        <p:spPr bwMode="auto">
          <a:xfrm>
            <a:off x="539552" y="1556792"/>
            <a:ext cx="7920880" cy="2808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708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188640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954328"/>
            <a:ext cx="88460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ctr">
              <a:spcAft>
                <a:spcPts val="1200"/>
              </a:spcAft>
            </a:pPr>
            <a:r>
              <a:rPr lang="ru-RU" sz="2400" b="1" dirty="0"/>
              <a:t>Характеристики инкрементного ЖЦ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EBEA3A3-231C-4035-8FCF-FC655FFCB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651474"/>
              </p:ext>
            </p:extLst>
          </p:nvPr>
        </p:nvGraphicFramePr>
        <p:xfrm>
          <a:off x="251520" y="2204864"/>
          <a:ext cx="8496944" cy="2313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166121556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231997883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382381835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431335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Требования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</a:rPr>
                        <a:t>Операции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</a:rPr>
                        <a:t>Поставка результата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</a:rPr>
                        <a:t>Цель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402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Динамичные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Один раз для каждого инкремента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Частые поставки небольшими частями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Скорость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1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111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4" y="93811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3" y="551182"/>
            <a:ext cx="8846010" cy="264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600" b="1" dirty="0"/>
              <a:t>Гибкий (</a:t>
            </a:r>
            <a:r>
              <a:rPr lang="ru-RU" sz="2600" b="1" dirty="0" err="1"/>
              <a:t>Agile</a:t>
            </a:r>
            <a:r>
              <a:rPr lang="ru-RU" sz="2600" b="1" dirty="0"/>
              <a:t>) ЖЦ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Это подходы, которые </a:t>
            </a:r>
            <a:r>
              <a:rPr lang="ru-RU" sz="2600" b="1" dirty="0"/>
              <a:t>одновременно</a:t>
            </a:r>
            <a:r>
              <a:rPr lang="ru-RU" sz="2600" dirty="0"/>
              <a:t> являются </a:t>
            </a:r>
            <a:r>
              <a:rPr lang="ru-RU" sz="2600" b="1" dirty="0"/>
              <a:t>итеративными</a:t>
            </a:r>
            <a:r>
              <a:rPr lang="ru-RU" sz="2600" dirty="0"/>
              <a:t> и </a:t>
            </a:r>
            <a:r>
              <a:rPr lang="ru-RU" sz="2600" b="1" dirty="0"/>
              <a:t>инкрементными</a:t>
            </a:r>
            <a:r>
              <a:rPr lang="ru-RU" sz="2600" dirty="0"/>
              <a:t>. </a:t>
            </a:r>
          </a:p>
          <a:p>
            <a:pPr indent="252000" algn="just">
              <a:spcAft>
                <a:spcPts val="600"/>
              </a:spcAft>
            </a:pPr>
            <a:r>
              <a:rPr lang="ru-RU" sz="2600" dirty="0"/>
              <a:t>С одной стороны, они обеспечивают </a:t>
            </a:r>
            <a:r>
              <a:rPr lang="ru-RU" sz="2600" b="1" dirty="0"/>
              <a:t>частую поставку результата</a:t>
            </a:r>
            <a:r>
              <a:rPr lang="ru-RU" sz="2600" dirty="0"/>
              <a:t>, с другой стороны, </a:t>
            </a:r>
            <a:r>
              <a:rPr lang="ru-RU" sz="2600" b="1" dirty="0"/>
              <a:t>постоянное уточнение </a:t>
            </a:r>
            <a:r>
              <a:rPr lang="ru-RU" sz="2600" dirty="0"/>
              <a:t>элементов работы за счет </a:t>
            </a:r>
            <a:r>
              <a:rPr lang="ru-RU" sz="2600" b="1" dirty="0"/>
              <a:t>обратной связи </a:t>
            </a:r>
            <a:r>
              <a:rPr lang="ru-RU" sz="2600" dirty="0"/>
              <a:t>с заказчиком.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7028F5-104D-47F6-BC2D-78533E2FFB9D}"/>
              </a:ext>
            </a:extLst>
          </p:cNvPr>
          <p:cNvPicPr/>
          <p:nvPr/>
        </p:nvPicPr>
        <p:blipFill rotWithShape="1">
          <a:blip r:embed="rId3"/>
          <a:srcRect l="47333" t="51311" r="14313" b="25427"/>
          <a:stretch/>
        </p:blipFill>
        <p:spPr bwMode="auto">
          <a:xfrm>
            <a:off x="2622803" y="3068960"/>
            <a:ext cx="6372200" cy="2404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9E8AD7-78A2-4924-B36F-BD1C86577DB4}"/>
              </a:ext>
            </a:extLst>
          </p:cNvPr>
          <p:cNvSpPr/>
          <p:nvPr/>
        </p:nvSpPr>
        <p:spPr>
          <a:xfrm>
            <a:off x="303670" y="5414267"/>
            <a:ext cx="5505233" cy="969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, основанный на итерациях</a:t>
            </a:r>
            <a:endParaRPr lang="ru-RU" sz="2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, основанный на потоке</a:t>
            </a:r>
            <a:endParaRPr lang="ru-RU" sz="2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3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4" y="93811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68027" y="807872"/>
            <a:ext cx="8846010" cy="4924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600" b="1" dirty="0" err="1"/>
              <a:t>Agile</a:t>
            </a:r>
            <a:r>
              <a:rPr lang="ru-RU" sz="2600" b="1" dirty="0"/>
              <a:t>, основанный на итерациях</a:t>
            </a:r>
            <a:endParaRPr lang="ru-RU" sz="2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9E8AD7-78A2-4924-B36F-BD1C86577DB4}"/>
              </a:ext>
            </a:extLst>
          </p:cNvPr>
          <p:cNvSpPr/>
          <p:nvPr/>
        </p:nvSpPr>
        <p:spPr>
          <a:xfrm>
            <a:off x="168027" y="3977354"/>
            <a:ext cx="8846010" cy="27084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/>
              <a:t>Все </a:t>
            </a:r>
            <a:r>
              <a:rPr lang="ru-RU" sz="2000" b="1" dirty="0" err="1"/>
              <a:t>timebox</a:t>
            </a:r>
            <a:r>
              <a:rPr lang="ru-RU" sz="2000" dirty="0"/>
              <a:t> (</a:t>
            </a:r>
            <a:r>
              <a:rPr lang="ru-RU" sz="2000" b="1" dirty="0"/>
              <a:t>временные рамки</a:t>
            </a:r>
            <a:r>
              <a:rPr lang="ru-RU" sz="2000" dirty="0"/>
              <a:t>) имеют </a:t>
            </a:r>
            <a:r>
              <a:rPr lang="ru-RU" sz="2000" b="1" dirty="0"/>
              <a:t>одинаковый</a:t>
            </a:r>
            <a:r>
              <a:rPr lang="ru-RU" sz="2000" dirty="0"/>
              <a:t> размер. Каждый </a:t>
            </a:r>
            <a:r>
              <a:rPr lang="ru-RU" sz="2000" dirty="0" err="1"/>
              <a:t>timebox</a:t>
            </a:r>
            <a:r>
              <a:rPr lang="ru-RU" sz="2000" dirty="0"/>
              <a:t> дает </a:t>
            </a:r>
            <a:r>
              <a:rPr lang="ru-RU" sz="2000" b="1" dirty="0"/>
              <a:t>работоспособный протестированный результат</a:t>
            </a:r>
            <a:r>
              <a:rPr lang="ru-RU" sz="2000" dirty="0"/>
              <a:t>.</a:t>
            </a:r>
          </a:p>
          <a:p>
            <a:pPr indent="252000" algn="just">
              <a:spcAft>
                <a:spcPts val="600"/>
              </a:spcAft>
            </a:pPr>
            <a:r>
              <a:rPr lang="ru-RU" sz="2000" dirty="0"/>
              <a:t>Команда проекта может работать над несколькими свойствами сразу. Команда выбирает наиболее важные приоритетные свойства, разрабатывает в рамках одного </a:t>
            </a:r>
            <a:r>
              <a:rPr lang="ru-RU" sz="2000" dirty="0" err="1"/>
              <a:t>timebox</a:t>
            </a:r>
            <a:r>
              <a:rPr lang="ru-RU" sz="2000" dirty="0"/>
              <a:t>, передает заказчику и переходит к работе над следующим по важности свойством.</a:t>
            </a:r>
          </a:p>
          <a:p>
            <a:pPr indent="252000" algn="just">
              <a:spcAft>
                <a:spcPts val="600"/>
              </a:spcAft>
            </a:pPr>
            <a:r>
              <a:rPr lang="ru-RU" sz="2000" dirty="0"/>
              <a:t>Важно: никогда не происходит одновременная работа над всеми выявленными требованиями!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FAB85F-3609-4899-A781-747922750DA5}"/>
              </a:ext>
            </a:extLst>
          </p:cNvPr>
          <p:cNvPicPr/>
          <p:nvPr/>
        </p:nvPicPr>
        <p:blipFill rotWithShape="1">
          <a:blip r:embed="rId3"/>
          <a:srcRect l="49641" t="38768" r="15853" b="30445"/>
          <a:stretch/>
        </p:blipFill>
        <p:spPr bwMode="auto">
          <a:xfrm>
            <a:off x="1691680" y="1423902"/>
            <a:ext cx="5505233" cy="25690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3555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4" y="93811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68027" y="545491"/>
            <a:ext cx="8846010" cy="4924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600" b="1" dirty="0" err="1"/>
              <a:t>Agile</a:t>
            </a:r>
            <a:r>
              <a:rPr lang="ru-RU" sz="2600" b="1" dirty="0"/>
              <a:t>, основанный на потоке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9E8AD7-78A2-4924-B36F-BD1C86577DB4}"/>
              </a:ext>
            </a:extLst>
          </p:cNvPr>
          <p:cNvSpPr/>
          <p:nvPr/>
        </p:nvSpPr>
        <p:spPr>
          <a:xfrm>
            <a:off x="146102" y="3457069"/>
            <a:ext cx="8846010" cy="3400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000" b="1" dirty="0"/>
              <a:t>Временные рамки </a:t>
            </a:r>
            <a:r>
              <a:rPr lang="ru-RU" sz="2000" dirty="0"/>
              <a:t>блоков </a:t>
            </a:r>
            <a:r>
              <a:rPr lang="ru-RU" sz="2000" b="1" dirty="0"/>
              <a:t>различны</a:t>
            </a:r>
            <a:r>
              <a:rPr lang="ru-RU" sz="2000" dirty="0"/>
              <a:t>. Команда берет в работу требования, исходя из своих ресурсных возможностей. Для выполнения работ на каждой задаче может потребоваться разное время. Обязательно </a:t>
            </a:r>
            <a:r>
              <a:rPr lang="ru-RU" sz="2000" b="1" dirty="0"/>
              <a:t>фиксируется количество одновременно выполняемых задач</a:t>
            </a:r>
            <a:r>
              <a:rPr lang="ru-RU" sz="2000" dirty="0"/>
              <a:t>. Для этого используется очень известный в </a:t>
            </a:r>
            <a:r>
              <a:rPr lang="ru-RU" sz="2000" dirty="0" err="1"/>
              <a:t>Agile</a:t>
            </a:r>
            <a:r>
              <a:rPr lang="ru-RU" sz="2000" dirty="0"/>
              <a:t> термин - 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WIP limit</a:t>
            </a:r>
            <a:r>
              <a:rPr lang="ru-RU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/>
              <a:t>– </a:t>
            </a:r>
            <a:r>
              <a:rPr lang="en-US" sz="2000" b="1" dirty="0"/>
              <a:t>Work In Progress limit</a:t>
            </a:r>
            <a:r>
              <a:rPr lang="ru-RU" sz="2000" dirty="0"/>
              <a:t>. </a:t>
            </a:r>
          </a:p>
          <a:p>
            <a:pPr indent="252000" algn="just">
              <a:spcAft>
                <a:spcPts val="600"/>
              </a:spcAft>
            </a:pPr>
            <a:r>
              <a:rPr lang="ru-RU" sz="2000" dirty="0"/>
              <a:t>На каждой стадии может находиться только определенное количество задач. Это и есть WIP лимит.</a:t>
            </a:r>
          </a:p>
          <a:p>
            <a:pPr indent="252000" algn="just">
              <a:spcAft>
                <a:spcPts val="600"/>
              </a:spcAft>
            </a:pPr>
            <a:r>
              <a:rPr lang="ru-RU" sz="2000" dirty="0"/>
              <a:t>Команда сама определяет для себя поток задач.</a:t>
            </a:r>
          </a:p>
          <a:p>
            <a:pPr indent="252000" algn="just">
              <a:spcAft>
                <a:spcPts val="600"/>
              </a:spcAft>
            </a:pPr>
            <a:r>
              <a:rPr lang="ru-RU" sz="2000" dirty="0"/>
              <a:t>Обычно в </a:t>
            </a:r>
            <a:r>
              <a:rPr lang="ru-RU" sz="2000" dirty="0" err="1"/>
              <a:t>Agile</a:t>
            </a:r>
            <a:r>
              <a:rPr lang="ru-RU" sz="2000" dirty="0"/>
              <a:t>, который основан на потоке, допускается некоторое количество незавершенных задач.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63550A-34BE-4FD8-96A6-53CC8BCD60B6}"/>
              </a:ext>
            </a:extLst>
          </p:cNvPr>
          <p:cNvPicPr/>
          <p:nvPr/>
        </p:nvPicPr>
        <p:blipFill rotWithShape="1">
          <a:blip r:embed="rId3"/>
          <a:srcRect l="47718" t="30331" r="14185" b="39794"/>
          <a:stretch/>
        </p:blipFill>
        <p:spPr bwMode="auto">
          <a:xfrm>
            <a:off x="1403648" y="1037935"/>
            <a:ext cx="6120680" cy="2448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2612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504895" y="188640"/>
            <a:ext cx="41342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Жизненные циклы проектов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938939"/>
            <a:ext cx="8846010" cy="4924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ctr">
              <a:spcAft>
                <a:spcPts val="1200"/>
              </a:spcAft>
            </a:pPr>
            <a:r>
              <a:rPr lang="ru-RU" sz="2600" b="1" dirty="0"/>
              <a:t>Характеристики Гибкого (</a:t>
            </a:r>
            <a:r>
              <a:rPr lang="ru-RU" sz="2600" b="1" dirty="0" err="1"/>
              <a:t>Agile</a:t>
            </a:r>
            <a:r>
              <a:rPr lang="ru-RU" sz="2600" b="1" dirty="0"/>
              <a:t>) ЖЦ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EBEA3A3-231C-4035-8FCF-FC655FFCB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5597"/>
              </p:ext>
            </p:extLst>
          </p:nvPr>
        </p:nvGraphicFramePr>
        <p:xfrm>
          <a:off x="148994" y="2204864"/>
          <a:ext cx="8599470" cy="30961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2726">
                  <a:extLst>
                    <a:ext uri="{9D8B030D-6E8A-4147-A177-3AD203B41FA5}">
                      <a16:colId xmlns:a16="http://schemas.microsoft.com/office/drawing/2014/main" val="16612155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23199788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823818359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3431335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Требования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</a:rPr>
                        <a:t>Операции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</a:rPr>
                        <a:t>Поставка результата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solidFill>
                            <a:schemeClr val="tx1"/>
                          </a:solidFill>
                          <a:effectLst/>
                        </a:rPr>
                        <a:t>Цель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402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Динамичные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Повторяются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Частые поставки небольшими частями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Ценность для заказчика за счет частных поставок и обратной связи</a:t>
                      </a:r>
                      <a:endParaRPr lang="ru-RU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1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763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488769" y="188640"/>
            <a:ext cx="41664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Гибридный жизненный цикл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923551"/>
            <a:ext cx="884601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ctr">
              <a:spcAft>
                <a:spcPts val="1200"/>
              </a:spcAft>
            </a:pPr>
            <a:r>
              <a:rPr lang="ru-RU" sz="2800" b="1" dirty="0"/>
              <a:t>Континуум жизненных циклов проектов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E1F406-D7EC-4037-820F-EA2E8D2D42AE}"/>
              </a:ext>
            </a:extLst>
          </p:cNvPr>
          <p:cNvPicPr/>
          <p:nvPr/>
        </p:nvPicPr>
        <p:blipFill rotWithShape="1">
          <a:blip r:embed="rId3"/>
          <a:srcRect l="49128" t="30787" r="16366" b="29760"/>
          <a:stretch/>
        </p:blipFill>
        <p:spPr bwMode="auto">
          <a:xfrm>
            <a:off x="1043608" y="1916832"/>
            <a:ext cx="6552728" cy="41764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3553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488769" y="188640"/>
            <a:ext cx="41664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Гибридный жизненный цикл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4" y="661941"/>
            <a:ext cx="884601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ctr">
              <a:spcAft>
                <a:spcPts val="1200"/>
              </a:spcAft>
            </a:pPr>
            <a:r>
              <a:rPr lang="ru-RU" sz="2800" b="1" dirty="0"/>
              <a:t>Гибридные ЖЦ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52EEC3-2259-4009-A50C-11BD994BA6DB}"/>
              </a:ext>
            </a:extLst>
          </p:cNvPr>
          <p:cNvSpPr/>
          <p:nvPr/>
        </p:nvSpPr>
        <p:spPr>
          <a:xfrm>
            <a:off x="147879" y="1298659"/>
            <a:ext cx="8846010" cy="5370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Не обязательно использовать единый подход в рамках всего проекта</a:t>
            </a: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. В некоторых проектах комбинируют элементы различных ЖЦ, например, предиктивные подходы с итеративными, или с </a:t>
            </a:r>
            <a:r>
              <a:rPr lang="ru-RU" sz="2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-подходом. Например, если мы делаем какой-то новый </a:t>
            </a:r>
            <a:r>
              <a:rPr lang="en-US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hi</a:t>
            </a: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tech </a:t>
            </a: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продукт, то в начале мы можем использовать </a:t>
            </a:r>
            <a:r>
              <a:rPr lang="ru-RU" sz="2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-ЖЦ по причине высокой степени неопределенности и высоких рисков. Но после того, как продукт будет практически готов и нам надо будет проводить обучение пользователей, можно перейти к предиктивному ЖЦ, и это обучение спланировать и проводить последовательно. </a:t>
            </a:r>
            <a:endParaRPr lang="ru-RU" sz="2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52000" algn="just">
              <a:spcAft>
                <a:spcPts val="600"/>
              </a:spcAft>
            </a:pP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Объединение предиктивного, итеративного, инкрементного и </a:t>
            </a:r>
            <a:r>
              <a:rPr lang="ru-RU" sz="2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-подходов есть </a:t>
            </a:r>
            <a:r>
              <a:rPr lang="ru-RU" sz="2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гибридный</a:t>
            </a: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подход</a:t>
            </a:r>
            <a:r>
              <a:rPr lang="ru-RU" sz="2600" dirty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3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2488769" y="188640"/>
            <a:ext cx="41664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Гибридный жизненный цикл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231306" y="898557"/>
            <a:ext cx="884601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800" b="1" dirty="0"/>
              <a:t>Когда хорошо работают адаптивные подходы?</a:t>
            </a:r>
            <a:endParaRPr lang="ru-RU" sz="28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1978333-F7E9-4F5C-8523-19C897CAA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862950"/>
              </p:ext>
            </p:extLst>
          </p:nvPr>
        </p:nvGraphicFramePr>
        <p:xfrm>
          <a:off x="200256" y="1700808"/>
          <a:ext cx="8743485" cy="4693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75600">
                  <a:extLst>
                    <a:ext uri="{9D8B030D-6E8A-4147-A177-3AD203B41FA5}">
                      <a16:colId xmlns:a16="http://schemas.microsoft.com/office/drawing/2014/main" val="2481536094"/>
                    </a:ext>
                  </a:extLst>
                </a:gridCol>
                <a:gridCol w="2469016">
                  <a:extLst>
                    <a:ext uri="{9D8B030D-6E8A-4147-A177-3AD203B41FA5}">
                      <a16:colId xmlns:a16="http://schemas.microsoft.com/office/drawing/2014/main" val="3802492416"/>
                    </a:ext>
                  </a:extLst>
                </a:gridCol>
                <a:gridCol w="3198869">
                  <a:extLst>
                    <a:ext uri="{9D8B030D-6E8A-4147-A177-3AD203B41FA5}">
                      <a16:colId xmlns:a16="http://schemas.microsoft.com/office/drawing/2014/main" val="11994038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solidFill>
                            <a:schemeClr val="tx1"/>
                          </a:solidFill>
                          <a:effectLst/>
                        </a:rPr>
                        <a:t>требуют проведения НИОКР</a:t>
                      </a:r>
                      <a:endParaRPr lang="ru-RU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solidFill>
                            <a:schemeClr val="tx1"/>
                          </a:solidFill>
                          <a:effectLst/>
                        </a:rPr>
                        <a:t>имеют высокие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solidFill>
                            <a:schemeClr val="tx1"/>
                          </a:solidFill>
                          <a:effectLst/>
                        </a:rPr>
                        <a:t>темпы изменений </a:t>
                      </a:r>
                      <a:endParaRPr lang="ru-RU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483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8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effectLst/>
                        </a:rPr>
                        <a:t>Они хорошо работают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FF0000"/>
                          </a:solidFill>
                          <a:effectLst/>
                        </a:rPr>
                        <a:t>в проектах, которые</a:t>
                      </a:r>
                      <a:endParaRPr lang="ru-RU" sz="2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4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solidFill>
                            <a:schemeClr val="tx1"/>
                          </a:solidFill>
                          <a:effectLst/>
                        </a:rPr>
                        <a:t>имеют неясные или неполные требования, риск,</a:t>
                      </a:r>
                    </a:p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solidFill>
                            <a:schemeClr val="tx1"/>
                          </a:solidFill>
                          <a:effectLst/>
                        </a:rPr>
                        <a:t>неопределенность </a:t>
                      </a:r>
                      <a:endParaRPr lang="ru-RU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solidFill>
                            <a:schemeClr val="tx1"/>
                          </a:solidFill>
                          <a:effectLst/>
                        </a:rPr>
                        <a:t>имеют конечную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solidFill>
                            <a:schemeClr val="tx1"/>
                          </a:solidFill>
                          <a:effectLst/>
                        </a:rPr>
                        <a:t>цель, которую сложно 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solidFill>
                            <a:schemeClr val="tx1"/>
                          </a:solidFill>
                          <a:effectLst/>
                        </a:rPr>
                        <a:t>формализовать</a:t>
                      </a:r>
                      <a:endParaRPr lang="ru-RU" sz="2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115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226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947731" y="261598"/>
            <a:ext cx="50350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жизненного цикла проекта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5" y="897539"/>
            <a:ext cx="8846010" cy="50629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800" dirty="0"/>
              <a:t>«</a:t>
            </a:r>
            <a:r>
              <a:rPr lang="ru-RU" sz="2800" b="1" dirty="0"/>
              <a:t>Жизненный цикл проекта </a:t>
            </a:r>
            <a:r>
              <a:rPr lang="ru-RU" sz="2800" dirty="0"/>
              <a:t>– это определенная последовательность фаз, продолжающаяся от начала до окончания проекта. </a:t>
            </a:r>
          </a:p>
          <a:p>
            <a:pPr indent="252000" algn="just">
              <a:spcAft>
                <a:spcPts val="600"/>
              </a:spcAft>
            </a:pPr>
            <a:r>
              <a:rPr lang="ru-RU" sz="2800" dirty="0"/>
              <a:t>Границами фаз обычно являются точки принятия решений, состав которых может зависеть от организационного окружения проекта. </a:t>
            </a:r>
          </a:p>
          <a:p>
            <a:pPr indent="252000" algn="just">
              <a:spcAft>
                <a:spcPts val="600"/>
              </a:spcAft>
            </a:pPr>
            <a:r>
              <a:rPr lang="ru-RU" sz="2800" dirty="0"/>
              <a:t>На момент окончания последней фазы жизненного цикла проекта все результаты проекта должны быть получены»</a:t>
            </a:r>
          </a:p>
          <a:p>
            <a:pPr indent="252000" algn="r"/>
            <a:r>
              <a:rPr lang="ru-RU" sz="2800" dirty="0"/>
              <a:t>ГОСТ Р ИСО 21500-2014 </a:t>
            </a:r>
          </a:p>
          <a:p>
            <a:pPr indent="252000" algn="r"/>
            <a:r>
              <a:rPr lang="ru-RU" sz="2800" dirty="0"/>
              <a:t>Руководство по проектному менеджменту</a:t>
            </a:r>
          </a:p>
        </p:txBody>
      </p:sp>
    </p:spTree>
    <p:extLst>
      <p:ext uri="{BB962C8B-B14F-4D97-AF65-F5344CB8AC3E}">
        <p14:creationId xmlns:p14="http://schemas.microsoft.com/office/powerpoint/2010/main" val="82721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947731" y="261598"/>
            <a:ext cx="50350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жизненного цикла проекта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5" y="1844824"/>
            <a:ext cx="8846010" cy="2277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1800"/>
              </a:spcAft>
            </a:pPr>
            <a:r>
              <a:rPr lang="ru-RU" sz="2800" b="1" dirty="0"/>
              <a:t>Жизненный цикл (ЖЦ) проекта</a:t>
            </a:r>
            <a:r>
              <a:rPr lang="ru-RU" sz="2800" dirty="0"/>
              <a:t>:</a:t>
            </a:r>
          </a:p>
          <a:p>
            <a:pPr indent="252000" algn="just">
              <a:spcAft>
                <a:spcPts val="1800"/>
              </a:spcAft>
            </a:pPr>
            <a:r>
              <a:rPr lang="ru-RU" sz="2800" b="1" dirty="0"/>
              <a:t>- это промежуток времени от начала до завершения</a:t>
            </a:r>
            <a:r>
              <a:rPr lang="ru-RU" sz="2800" dirty="0"/>
              <a:t>, </a:t>
            </a:r>
          </a:p>
          <a:p>
            <a:pPr indent="252000" algn="just">
              <a:spcAft>
                <a:spcPts val="1800"/>
              </a:spcAft>
            </a:pPr>
            <a:r>
              <a:rPr lang="ru-RU" sz="2800" b="1" dirty="0"/>
              <a:t>- это некая серия фаз, которые проходит проект в этот промежуток времени от инициации до закрытия</a:t>
            </a:r>
            <a:r>
              <a:rPr lang="ru-RU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7969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947731" y="261598"/>
            <a:ext cx="50350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жизненного цикла проекта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5" y="1275439"/>
            <a:ext cx="8846010" cy="34163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1200"/>
              </a:spcAft>
            </a:pPr>
            <a:r>
              <a:rPr lang="ru-RU" sz="2800" b="1" dirty="0"/>
              <a:t>Жизненные циклы </a:t>
            </a:r>
            <a:r>
              <a:rPr lang="ru-RU" sz="2800" b="1" dirty="0">
                <a:solidFill>
                  <a:srgbClr val="FF0000"/>
                </a:solidFill>
              </a:rPr>
              <a:t>проекта</a:t>
            </a:r>
            <a:r>
              <a:rPr lang="ru-RU" sz="2800" b="1" dirty="0"/>
              <a:t> и </a:t>
            </a:r>
            <a:r>
              <a:rPr lang="ru-RU" sz="2800" b="1" dirty="0">
                <a:solidFill>
                  <a:srgbClr val="FF0000"/>
                </a:solidFill>
              </a:rPr>
              <a:t>продукта</a:t>
            </a:r>
            <a:endParaRPr lang="ru-RU" sz="2800" dirty="0">
              <a:solidFill>
                <a:srgbClr val="FF0000"/>
              </a:solidFill>
            </a:endParaRPr>
          </a:p>
          <a:p>
            <a:pPr indent="252000" algn="just">
              <a:spcAft>
                <a:spcPts val="1200"/>
              </a:spcAft>
            </a:pPr>
            <a:r>
              <a:rPr lang="ru-RU" sz="2800" i="1" dirty="0"/>
              <a:t>Жизненные циклы </a:t>
            </a:r>
            <a:r>
              <a:rPr lang="ru-RU" sz="2800" b="1" i="1" dirty="0"/>
              <a:t>проектов </a:t>
            </a:r>
            <a:r>
              <a:rPr lang="ru-RU" sz="2800" dirty="0"/>
              <a:t>существуют </a:t>
            </a:r>
            <a:r>
              <a:rPr lang="ru-RU" sz="2800" b="1" dirty="0">
                <a:solidFill>
                  <a:srgbClr val="FF0000"/>
                </a:solidFill>
              </a:rPr>
              <a:t>независимо</a:t>
            </a:r>
            <a:r>
              <a:rPr lang="ru-RU" sz="2800" dirty="0"/>
              <a:t> от </a:t>
            </a:r>
            <a:r>
              <a:rPr lang="ru-RU" sz="2800" i="1" dirty="0"/>
              <a:t>жизненных циклов </a:t>
            </a:r>
            <a:r>
              <a:rPr lang="ru-RU" sz="2800" b="1" i="1" dirty="0"/>
              <a:t>продуктов</a:t>
            </a:r>
            <a:r>
              <a:rPr lang="ru-RU" sz="2800" dirty="0"/>
              <a:t>, которые могут быть произведены в результате выполнения этих проектов.</a:t>
            </a:r>
          </a:p>
          <a:p>
            <a:pPr indent="252000" algn="just">
              <a:spcAft>
                <a:spcPts val="1200"/>
              </a:spcAft>
            </a:pPr>
            <a:r>
              <a:rPr lang="ru-RU" sz="2800" b="1" dirty="0"/>
              <a:t>Жизненный цикл </a:t>
            </a:r>
            <a:r>
              <a:rPr lang="ru-RU" sz="2800" b="1" dirty="0">
                <a:solidFill>
                  <a:srgbClr val="FF0000"/>
                </a:solidFill>
              </a:rPr>
              <a:t>продукта</a:t>
            </a:r>
            <a:r>
              <a:rPr lang="ru-RU" sz="2800" dirty="0"/>
              <a:t> – это набор фаз, которые представляют собой эволюцию продукта от концепции через поставку, рост, зрелость до изъятия из обращения.</a:t>
            </a:r>
          </a:p>
        </p:txBody>
      </p:sp>
    </p:spTree>
    <p:extLst>
      <p:ext uri="{BB962C8B-B14F-4D97-AF65-F5344CB8AC3E}">
        <p14:creationId xmlns:p14="http://schemas.microsoft.com/office/powerpoint/2010/main" val="162141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947731" y="261598"/>
            <a:ext cx="50350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жизненного цикла проекта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5" y="1052736"/>
            <a:ext cx="8846010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ctr">
              <a:spcAft>
                <a:spcPts val="1200"/>
              </a:spcAft>
            </a:pPr>
            <a:r>
              <a:rPr lang="ru-RU" sz="2800" b="1" dirty="0"/>
              <a:t>Жизненные циклы </a:t>
            </a:r>
            <a:r>
              <a:rPr lang="ru-RU" sz="2800" b="1" dirty="0">
                <a:solidFill>
                  <a:srgbClr val="FF0000"/>
                </a:solidFill>
              </a:rPr>
              <a:t>продукта</a:t>
            </a:r>
            <a:endParaRPr lang="ru-RU" sz="2800" dirty="0">
              <a:solidFill>
                <a:srgbClr val="FF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260A45-6625-4F3C-9BE6-B3D6A8E889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5" t="38837" r="16051" b="21616"/>
          <a:stretch>
            <a:fillRect/>
          </a:stretch>
        </p:blipFill>
        <p:spPr bwMode="auto">
          <a:xfrm>
            <a:off x="1295636" y="2482469"/>
            <a:ext cx="6552728" cy="3322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44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947731" y="261598"/>
            <a:ext cx="50350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жизненного цикла проекта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5" y="1112981"/>
            <a:ext cx="8846010" cy="46320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600"/>
              </a:spcAft>
            </a:pPr>
            <a:r>
              <a:rPr lang="ru-RU" sz="2800" dirty="0"/>
              <a:t>«</a:t>
            </a:r>
            <a:r>
              <a:rPr lang="ru-RU" sz="2800" b="1" dirty="0"/>
              <a:t>Фаза проекта</a:t>
            </a:r>
            <a:r>
              <a:rPr lang="ru-RU" sz="2800" dirty="0"/>
              <a:t> – совокупность логически связанных операций проекта, завершающихся достижением одного или ряда поставляемых результатов. </a:t>
            </a:r>
          </a:p>
          <a:p>
            <a:pPr indent="252000" algn="just">
              <a:spcAft>
                <a:spcPts val="600"/>
              </a:spcAft>
            </a:pPr>
            <a:r>
              <a:rPr lang="ru-RU" sz="2800" dirty="0"/>
              <a:t>Фазы проекта можно описать с использованием различных </a:t>
            </a:r>
            <a:r>
              <a:rPr lang="ru-RU" sz="2800" b="1" i="1" dirty="0"/>
              <a:t>свойств</a:t>
            </a:r>
            <a:r>
              <a:rPr lang="ru-RU" sz="2800" dirty="0"/>
              <a:t>. </a:t>
            </a:r>
          </a:p>
          <a:p>
            <a:pPr indent="252000" algn="just">
              <a:spcAft>
                <a:spcPts val="600"/>
              </a:spcAft>
            </a:pPr>
            <a:r>
              <a:rPr lang="ru-RU" sz="2800" dirty="0"/>
              <a:t>Свойства конкретной фазы могут быть </a:t>
            </a:r>
            <a:r>
              <a:rPr lang="ru-RU" sz="2800" b="1" i="1" dirty="0"/>
              <a:t>измеримыми</a:t>
            </a:r>
            <a:r>
              <a:rPr lang="ru-RU" sz="2800" dirty="0"/>
              <a:t> и </a:t>
            </a:r>
            <a:r>
              <a:rPr lang="ru-RU" sz="2800" b="1" i="1" dirty="0"/>
              <a:t>уникальными</a:t>
            </a:r>
            <a:r>
              <a:rPr lang="ru-RU" sz="2800" dirty="0"/>
              <a:t>». </a:t>
            </a:r>
          </a:p>
          <a:p>
            <a:pPr indent="252000" algn="r"/>
            <a:r>
              <a:rPr lang="ru-RU" sz="2800" dirty="0"/>
              <a:t>Руководство к Своду Знаний </a:t>
            </a:r>
          </a:p>
          <a:p>
            <a:pPr indent="252000" algn="r"/>
            <a:r>
              <a:rPr lang="ru-RU" sz="2800" dirty="0"/>
              <a:t>по Управлению Проектом (Руководство </a:t>
            </a:r>
            <a:r>
              <a:rPr lang="ru-RU" sz="2800" dirty="0" err="1"/>
              <a:t>PMBoK</a:t>
            </a:r>
            <a:r>
              <a:rPr lang="ru-RU" sz="2800" dirty="0"/>
              <a:t>) PMI, USA</a:t>
            </a:r>
          </a:p>
        </p:txBody>
      </p:sp>
    </p:spTree>
    <p:extLst>
      <p:ext uri="{BB962C8B-B14F-4D97-AF65-F5344CB8AC3E}">
        <p14:creationId xmlns:p14="http://schemas.microsoft.com/office/powerpoint/2010/main" val="361588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947731" y="261598"/>
            <a:ext cx="50350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жизненного цикла проекта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297990" y="1158280"/>
            <a:ext cx="8846010" cy="49705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just">
              <a:spcAft>
                <a:spcPts val="1200"/>
              </a:spcAft>
            </a:pPr>
            <a:r>
              <a:rPr lang="ru-RU" sz="2800" b="1" dirty="0"/>
              <a:t>Характеристики фазы проекта:</a:t>
            </a:r>
          </a:p>
          <a:p>
            <a:pPr indent="252000" algn="just">
              <a:spcAft>
                <a:spcPts val="1200"/>
              </a:spcAft>
            </a:pPr>
            <a:r>
              <a:rPr lang="ru-RU" sz="2800" dirty="0"/>
              <a:t>- ограничена во времени;</a:t>
            </a:r>
          </a:p>
          <a:p>
            <a:pPr indent="252000" algn="just">
              <a:spcAft>
                <a:spcPts val="1200"/>
              </a:spcAft>
            </a:pPr>
            <a:r>
              <a:rPr lang="ru-RU" sz="2800" dirty="0"/>
              <a:t>- имеет точки начала и завершения;</a:t>
            </a:r>
          </a:p>
          <a:p>
            <a:pPr indent="252000" algn="just">
              <a:spcAft>
                <a:spcPts val="1200"/>
              </a:spcAft>
            </a:pPr>
            <a:r>
              <a:rPr lang="ru-RU" sz="2800" dirty="0"/>
              <a:t>- характеризуется результатами (заканчивается поставкой продукта данной фазы);</a:t>
            </a:r>
          </a:p>
          <a:p>
            <a:pPr indent="252000" algn="just">
              <a:spcAft>
                <a:spcPts val="1200"/>
              </a:spcAft>
            </a:pPr>
            <a:r>
              <a:rPr lang="ru-RU" sz="2800" dirty="0"/>
              <a:t>- особый набор работ (операций);</a:t>
            </a:r>
          </a:p>
          <a:p>
            <a:pPr indent="252000" algn="just">
              <a:spcAft>
                <a:spcPts val="1800"/>
              </a:spcAft>
            </a:pPr>
            <a:r>
              <a:rPr lang="ru-RU" sz="2800" dirty="0"/>
              <a:t>- уникальные формы контроля.</a:t>
            </a:r>
          </a:p>
          <a:p>
            <a:pPr indent="252000" algn="just">
              <a:spcAft>
                <a:spcPts val="1200"/>
              </a:spcAft>
            </a:pPr>
            <a:r>
              <a:rPr lang="ru-RU" sz="2800" b="1" dirty="0"/>
              <a:t>Количество фаз жизненного цикла проекта может быть произвольным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478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735C32-0205-4866-B630-8B99074EC3B7}"/>
              </a:ext>
            </a:extLst>
          </p:cNvPr>
          <p:cNvSpPr/>
          <p:nvPr/>
        </p:nvSpPr>
        <p:spPr>
          <a:xfrm>
            <a:off x="947731" y="261598"/>
            <a:ext cx="50350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 жизненного цикла проекта</a:t>
            </a:r>
            <a:endParaRPr lang="ru-RU" sz="2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 rot="10800000" flipV="1">
            <a:off x="148995" y="1124744"/>
            <a:ext cx="8846010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252000" algn="ctr">
              <a:spcAft>
                <a:spcPts val="1200"/>
              </a:spcAft>
            </a:pPr>
            <a:r>
              <a:rPr lang="ru-RU" sz="2800" b="1" dirty="0"/>
              <a:t>Типы фаз жизненного цикла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BE7608-3DE3-4226-8B89-E1B6E7D4A6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0" t="33949" r="21552" b="16499"/>
          <a:stretch>
            <a:fillRect/>
          </a:stretch>
        </p:blipFill>
        <p:spPr bwMode="auto">
          <a:xfrm>
            <a:off x="1115616" y="1916832"/>
            <a:ext cx="6696744" cy="4176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536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Обычная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5974</TotalTime>
  <Words>1182</Words>
  <Application>Microsoft Office PowerPoint</Application>
  <PresentationFormat>Экран (4:3)</PresentationFormat>
  <Paragraphs>214</Paragraphs>
  <Slides>29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5" baseType="lpstr">
      <vt:lpstr>Arial</vt:lpstr>
      <vt:lpstr>Calibri</vt:lpstr>
      <vt:lpstr>Tw Cen MT</vt:lpstr>
      <vt:lpstr>Wingdings</vt:lpstr>
      <vt:lpstr>Wingdings 2</vt:lpstr>
      <vt:lpstr>Обычная</vt:lpstr>
      <vt:lpstr>ЖИЗНЕННЫЙ ЦИКЛ проекта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Предпринимательство и предпринимательские риски</dc:title>
  <dc:creator>Администратор</dc:creator>
  <cp:lastModifiedBy>Fisher Marty</cp:lastModifiedBy>
  <cp:revision>143</cp:revision>
  <dcterms:created xsi:type="dcterms:W3CDTF">2014-02-15T07:36:54Z</dcterms:created>
  <dcterms:modified xsi:type="dcterms:W3CDTF">2019-10-02T16:22:16Z</dcterms:modified>
</cp:coreProperties>
</file>